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8"/>
  </p:handoutMasterIdLst>
  <p:sldIdLst>
    <p:sldId id="271" r:id="rId3"/>
    <p:sldId id="256" r:id="rId4"/>
    <p:sldId id="257" r:id="rId6"/>
    <p:sldId id="258" r:id="rId7"/>
    <p:sldId id="259" r:id="rId8"/>
    <p:sldId id="264" r:id="rId9"/>
    <p:sldId id="260" r:id="rId10"/>
    <p:sldId id="261" r:id="rId11"/>
    <p:sldId id="262" r:id="rId12"/>
    <p:sldId id="263" r:id="rId13"/>
    <p:sldId id="268" r:id="rId14"/>
    <p:sldId id="269" r:id="rId15"/>
    <p:sldId id="270" r:id="rId16"/>
    <p:sldId id="272"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第一：深度图预测发展的历史。</a:t>
            </a:r>
            <a:endParaRPr lang="zh-CN" altLang="en-US"/>
          </a:p>
          <a:p>
            <a:r>
              <a:rPr lang="zh-CN" altLang="en-US"/>
              <a:t>从开始的机器学习只能预测文体特征比较明显的场景</a:t>
            </a:r>
            <a:endParaRPr lang="zh-CN" altLang="en-US"/>
          </a:p>
          <a:p>
            <a:r>
              <a:rPr lang="zh-CN" altLang="en-US"/>
              <a:t>到用深度学习监督型的多尺度的神经网络预测大范围室内外的场景，但是对于小目标问题依然无法准确预测，特别是大范围远距离室外场景</a:t>
            </a:r>
            <a:endParaRPr lang="zh-CN" altLang="en-US"/>
          </a:p>
          <a:p>
            <a:r>
              <a:rPr lang="zh-CN" altLang="en-US"/>
              <a:t>到今年的半监督和无监督的神经网络，预测深度也在发生着高效的变化，接下来我主要介绍两篇今年的</a:t>
            </a:r>
            <a:r>
              <a:rPr lang="en-US" altLang="zh-CN"/>
              <a:t>cvpr</a:t>
            </a:r>
            <a:r>
              <a:rPr lang="zh-CN" altLang="en-US"/>
              <a:t>论文。一个是</a:t>
            </a:r>
            <a:r>
              <a:rPr lang="zh-CN" altLang="en-US">
                <a:sym typeface="+mn-ea"/>
              </a:rPr>
              <a:t>无监督的</a:t>
            </a:r>
            <a:r>
              <a:rPr lang="zh-CN" altLang="en-US"/>
              <a:t>另一个是</a:t>
            </a:r>
            <a:r>
              <a:rPr lang="zh-CN" altLang="en-US">
                <a:sym typeface="+mn-ea"/>
              </a:rPr>
              <a:t>半监督的</a:t>
            </a:r>
            <a:r>
              <a:rPr lang="zh-CN" altLang="en-US"/>
              <a:t>。</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这整篇</a:t>
            </a:r>
            <a:r>
              <a:rPr lang="en-US" altLang="zh-CN"/>
              <a:t>paper</a:t>
            </a:r>
            <a:r>
              <a:rPr lang="zh-CN" altLang="en-US"/>
              <a:t>的整体架构，可以发现这是一个双胞胎死的结构，上面和下面是对称的。</a:t>
            </a:r>
            <a:r>
              <a:rPr lang="en-US" altLang="zh-CN"/>
              <a:t>loss</a:t>
            </a:r>
            <a:r>
              <a:rPr lang="zh-CN" altLang="en-US"/>
              <a:t>是由</a:t>
            </a:r>
            <a:r>
              <a:rPr lang="en-US" altLang="zh-CN"/>
              <a:t>6</a:t>
            </a:r>
            <a:r>
              <a:rPr lang="zh-CN" altLang="en-US"/>
              <a:t>部分组成，</a:t>
            </a:r>
            <a:endParaRPr lang="zh-CN" altLang="en-US"/>
          </a:p>
          <a:p>
            <a:r>
              <a:rPr lang="zh-CN" altLang="en-US"/>
              <a:t>从公示中也可以看出分别用来计算预测出的深度和激光获取的深度</a:t>
            </a:r>
            <a:r>
              <a:rPr lang="en-US" altLang="zh-CN"/>
              <a:t>loos</a:t>
            </a:r>
            <a:r>
              <a:rPr lang="zh-CN" altLang="en-US"/>
              <a:t>，图片相似性的</a:t>
            </a:r>
            <a:r>
              <a:rPr lang="en-US" altLang="zh-CN"/>
              <a:t>loss</a:t>
            </a:r>
            <a:r>
              <a:rPr lang="zh-CN" altLang="en-US"/>
              <a:t>，深度图和彩色图的一致性</a:t>
            </a:r>
            <a:r>
              <a:rPr lang="en-US" altLang="zh-CN"/>
              <a:t>loss</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我们深度残差编解码体系结构（C1，C3，MP1缩写conv1，分别conv3，</a:t>
            </a:r>
            <a:r>
              <a:rPr lang="en-US" altLang="zh-CN"/>
              <a:t>max</a:t>
            </a:r>
            <a:r>
              <a:rPr lang="zh-CN" altLang="en-US"/>
              <a:t>pool1，）。跳过相应编码器层到解码器的连接，便于精细详细的深度图预测。</a:t>
            </a:r>
            <a:endParaRPr lang="zh-CN" altLang="en-US"/>
          </a:p>
          <a:p>
            <a:r>
              <a:rPr lang="zh-CN" altLang="en-US"/>
              <a:t>提供了这样两个</a:t>
            </a:r>
            <a:r>
              <a:rPr lang="en-US" altLang="zh-CN"/>
              <a:t>Resblock</a:t>
            </a:r>
            <a:r>
              <a:rPr lang="zh-CN" altLang="en-US"/>
              <a:t>的链接结构，</a:t>
            </a:r>
            <a:endParaRPr lang="zh-CN" altLang="en-US"/>
          </a:p>
          <a:p>
            <a:r>
              <a:rPr lang="en-US" altLang="zh-CN"/>
              <a:t>UP</a:t>
            </a:r>
            <a:r>
              <a:rPr lang="zh-CN" altLang="en-US"/>
              <a:t>代表解码结构的链接</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第一篇文章：本文重点研究语义场景的完成，即生成一个完整的体积占用的完全三维体元表示和场景的语义标记。</a:t>
            </a:r>
            <a:endParaRPr lang="zh-CN" altLang="en-US"/>
          </a:p>
          <a:p>
            <a:r>
              <a:rPr lang="zh-CN" altLang="en-US"/>
              <a:t>第二篇：三维物体变形的检测： 在RGB深度图像中从二维图像中推断三维包围盒</a:t>
            </a:r>
            <a:r>
              <a:rPr lang="en-US" altLang="zh-CN"/>
              <a:t>(</a:t>
            </a:r>
            <a:r>
              <a:rPr lang="zh-CN" altLang="en-US"/>
              <a:t>判断边缘是否扭曲）</a:t>
            </a:r>
            <a:endParaRPr lang="zh-CN" altLang="en-US"/>
          </a:p>
          <a:p>
            <a:r>
              <a:rPr lang="zh-CN" altLang="en-US"/>
              <a:t>第三篇：从</a:t>
            </a:r>
            <a:r>
              <a:rPr lang="zh-CN" altLang="en-US">
                <a:sym typeface="+mn-ea"/>
              </a:rPr>
              <a:t>单深度图像中通过</a:t>
            </a:r>
            <a:r>
              <a:rPr lang="zh-CN" altLang="en-US"/>
              <a:t>三维卷积神经网络用于有效和稳健的手位估计。</a:t>
            </a:r>
            <a:endParaRPr lang="zh-CN" altLang="en-US"/>
          </a:p>
          <a:p>
            <a:r>
              <a:rPr lang="zh-CN" altLang="en-US"/>
              <a:t>第四篇：</a:t>
            </a:r>
            <a:r>
              <a:rPr lang="zh-CN" altLang="en-US">
                <a:sym typeface="+mn-ea"/>
              </a:rPr>
              <a:t>使用多视角的深度图和轮廓通过深度生成网络合成</a:t>
            </a:r>
            <a:r>
              <a:rPr lang="en-US" altLang="zh-CN">
                <a:sym typeface="+mn-ea"/>
              </a:rPr>
              <a:t>3D</a:t>
            </a:r>
            <a:r>
              <a:rPr lang="zh-CN" altLang="en-US">
                <a:sym typeface="+mn-ea"/>
              </a:rPr>
              <a:t>模型</a:t>
            </a:r>
            <a:endParaRPr lang="zh-CN" altLang="en-US"/>
          </a:p>
          <a:p>
            <a:endParaRPr lang="zh-CN" altLang="en-US"/>
          </a:p>
          <a:p>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第一篇论文是利用双目的拍摄的照片左右一致性的进行的无监督的单目预测深度图。</a:t>
            </a:r>
            <a:endParaRPr lang="zh-CN" altLang="en-US"/>
          </a:p>
          <a:p>
            <a:r>
              <a:rPr lang="zh-CN" altLang="en-US"/>
              <a:t>从题目中可以看出是有三个关键性信息无监督    单目    双目  左右一致性。</a:t>
            </a:r>
            <a:endParaRPr lang="zh-CN" altLang="en-US"/>
          </a:p>
          <a:p>
            <a:endParaRPr lang="zh-CN" altLang="en-US"/>
          </a:p>
          <a:p>
            <a:r>
              <a:rPr lang="zh-CN" altLang="en-US"/>
              <a:t>如果大家还用印象的话可以知道以前我讲的几篇论文里关键字是监督 单目 多尺度</a:t>
            </a:r>
            <a:endParaRPr lang="zh-CN" altLang="en-US"/>
          </a:p>
          <a:p>
            <a:endParaRPr lang="zh-CN" altLang="en-US"/>
          </a:p>
          <a:p>
            <a:r>
              <a:rPr lang="zh-CN" altLang="en-US"/>
              <a:t>从监督到无监督，从单目</a:t>
            </a:r>
            <a:r>
              <a:rPr lang="en-US" altLang="zh-CN"/>
              <a:t>+groundtruth</a:t>
            </a:r>
            <a:r>
              <a:rPr lang="zh-CN" altLang="en-US"/>
              <a:t>到双目训练单目预测这样一种方式的转变，解决了水下深度数据集难以获取的方法，这也是我比较重视这篇文章的一个点。</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这篇文章的中心思想是将从单目图像中获取深度图转换成一个图像重建问题，假如有这样一个模型    输入一个左视图，</a:t>
            </a:r>
            <a:endParaRPr lang="zh-CN" altLang="en-US"/>
          </a:p>
          <a:p>
            <a:r>
              <a:rPr lang="zh-CN" altLang="en-US"/>
              <a:t>通过模型得到一个右视图，这样我们就能计算出视差，结合相机的参数，通过三角测量就能得到一个场景的深度图。</a:t>
            </a:r>
            <a:endParaRPr lang="zh-CN" altLang="en-US"/>
          </a:p>
          <a:p>
            <a:r>
              <a:rPr lang="zh-CN" altLang="en-US"/>
              <a:t>上面三个就是作者提出模型的经过，最终的模型左图输入到一个</a:t>
            </a:r>
            <a:r>
              <a:rPr lang="en-US" altLang="zh-CN"/>
              <a:t>autoencode</a:t>
            </a:r>
            <a:r>
              <a:rPr lang="zh-CN" altLang="en-US"/>
              <a:t>的结构，编码和解码通过一个</a:t>
            </a:r>
            <a:r>
              <a:rPr lang="en-US" altLang="zh-CN"/>
              <a:t>SKIP</a:t>
            </a:r>
            <a:r>
              <a:rPr lang="zh-CN" altLang="en-US"/>
              <a:t>的结构进行连接。</a:t>
            </a:r>
            <a:endParaRPr lang="zh-CN" altLang="en-US"/>
          </a:p>
          <a:p>
            <a:r>
              <a:rPr lang="zh-CN" altLang="en-US"/>
              <a:t>通过网络可以生成两个视差左视差和右视差，然后分别对左视图和右视差进行双线性采样生成一张重构的左视图，同理。</a:t>
            </a:r>
            <a:endParaRPr lang="zh-CN" altLang="en-US"/>
          </a:p>
          <a:p>
            <a:endParaRPr lang="zh-CN" altLang="en-US"/>
          </a:p>
          <a:p>
            <a:r>
              <a:rPr lang="zh-CN" altLang="en-US"/>
              <a:t>在这里我想提的一点的是从整的网络结构和网络中的链接以及双采样都是从其他论文中借鉴而来。所以一篇好的论文必然是由许多篇论文加上自己的想法结晶出来的。</a:t>
            </a:r>
            <a:endParaRPr lang="zh-CN" altLang="en-US"/>
          </a:p>
          <a:p>
            <a:endParaRPr lang="zh-CN" altLang="en-US"/>
          </a:p>
          <a:p>
            <a:endParaRPr lang="zh-CN" altLang="en-US"/>
          </a:p>
          <a:p>
            <a:r>
              <a:rPr lang="en-US" altLang="zh-CN"/>
              <a:t>dispnet</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有四个不同尺度的</a:t>
            </a:r>
            <a:r>
              <a:rPr lang="en-US" altLang="zh-CN"/>
              <a:t>loss</a:t>
            </a:r>
            <a:r>
              <a:rPr lang="zh-CN" altLang="en-US"/>
              <a:t>层</a:t>
            </a:r>
            <a:r>
              <a:rPr lang="en-US" altLang="zh-CN"/>
              <a:t>disp1</a:t>
            </a:r>
            <a:endParaRPr lang="en-US" altLang="zh-CN"/>
          </a:p>
          <a:p>
            <a:r>
              <a:rPr lang="en-US" altLang="zh-CN">
                <a:sym typeface="+mn-ea"/>
              </a:rPr>
              <a:t>disp2</a:t>
            </a:r>
            <a:endParaRPr lang="en-US" altLang="zh-CN"/>
          </a:p>
          <a:p>
            <a:r>
              <a:rPr lang="en-US" altLang="zh-CN">
                <a:sym typeface="+mn-ea"/>
              </a:rPr>
              <a:t>disp3</a:t>
            </a:r>
            <a:endParaRPr lang="en-US" altLang="zh-CN"/>
          </a:p>
          <a:p>
            <a:r>
              <a:rPr lang="en-US" altLang="zh-CN">
                <a:sym typeface="+mn-ea"/>
              </a:rPr>
              <a:t>disp4</a:t>
            </a:r>
            <a:endParaRPr lang="en-US" altLang="zh-CN">
              <a:sym typeface="+mn-ea"/>
            </a:endParaRPr>
          </a:p>
          <a:p>
            <a:endParaRPr lang="en-US" altLang="zh-CN">
              <a:sym typeface="+mn-ea"/>
            </a:endParaRPr>
          </a:p>
          <a:p>
            <a:r>
              <a:rPr lang="en-US" altLang="zh-CN">
                <a:sym typeface="+mn-ea"/>
              </a:rPr>
              <a:t>disp</a:t>
            </a:r>
            <a:r>
              <a:rPr lang="zh-CN" altLang="en-US">
                <a:sym typeface="+mn-ea"/>
              </a:rPr>
              <a:t>是由</a:t>
            </a:r>
            <a:r>
              <a:rPr lang="en-US" altLang="zh-CN">
                <a:sym typeface="+mn-ea"/>
              </a:rPr>
              <a:t>pr</a:t>
            </a:r>
            <a:r>
              <a:rPr lang="zh-CN" altLang="en-US">
                <a:sym typeface="+mn-ea"/>
              </a:rPr>
              <a:t>和</a:t>
            </a:r>
            <a:r>
              <a:rPr lang="en-US" altLang="zh-CN">
                <a:sym typeface="+mn-ea"/>
              </a:rPr>
              <a:t>loss</a:t>
            </a:r>
            <a:r>
              <a:rPr lang="zh-CN" altLang="en-US">
                <a:sym typeface="+mn-ea"/>
              </a:rPr>
              <a:t>组成，</a:t>
            </a:r>
            <a:r>
              <a:rPr lang="en-US" altLang="zh-CN">
                <a:sym typeface="+mn-ea"/>
              </a:rPr>
              <a:t>pr</a:t>
            </a:r>
            <a:r>
              <a:rPr lang="zh-CN" altLang="en-US">
                <a:sym typeface="+mn-ea"/>
              </a:rPr>
              <a:t>是预测输出的视差图。</a:t>
            </a:r>
            <a:endParaRPr lang="zh-CN" altLang="en-US">
              <a:sym typeface="+mn-ea"/>
            </a:endParaRPr>
          </a:p>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Cap</a:t>
            </a:r>
            <a:r>
              <a:rPr lang="zh-CN" altLang="en-US"/>
              <a:t>是表面匹配损失函数</a:t>
            </a:r>
            <a:endParaRPr lang="zh-CN" altLang="en-US"/>
          </a:p>
          <a:p>
            <a:r>
              <a:rPr lang="en-US" altLang="zh-CN"/>
              <a:t>Cds</a:t>
            </a:r>
            <a:r>
              <a:rPr lang="zh-CN" altLang="en-US"/>
              <a:t>是视差平滑性损失函数</a:t>
            </a:r>
            <a:endParaRPr lang="zh-CN" altLang="en-US"/>
          </a:p>
          <a:p>
            <a:r>
              <a:rPr lang="en-US" altLang="zh-CN"/>
              <a:t>Clr</a:t>
            </a:r>
            <a:r>
              <a:rPr lang="zh-CN" altLang="en-US"/>
              <a:t>是左右视差一致性损失函数</a:t>
            </a:r>
            <a:endParaRPr lang="zh-CN" altLang="en-US"/>
          </a:p>
          <a:p>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这是用</a:t>
            </a:r>
            <a:r>
              <a:rPr lang="en-US" altLang="zh-CN"/>
              <a:t>KITTI</a:t>
            </a:r>
            <a:r>
              <a:rPr lang="zh-CN" altLang="en-US"/>
              <a:t>数据集跑出来的结果，效果还是非常好的。</a:t>
            </a:r>
            <a:endParaRPr lang="zh-CN" altLang="en-US"/>
          </a:p>
          <a:p>
            <a:r>
              <a:rPr lang="zh-CN" altLang="en-US"/>
              <a:t>分析一下在小物体一些边缘处还是比较模糊</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a:t>
            </a:r>
            <a:r>
              <a:rPr lang="zh-CN" altLang="en-US"/>
              <a:t>由于遮挡区域中的像素在两个图像中不可见，所以在遮挡边界上可见一些伪影。</a:t>
            </a:r>
            <a:endParaRPr lang="zh-CN" altLang="en-US"/>
          </a:p>
          <a:p>
            <a:endParaRPr lang="zh-CN" altLang="en-US"/>
          </a:p>
          <a:p>
            <a:r>
              <a:rPr lang="en-US" altLang="zh-CN"/>
              <a:t>2</a:t>
            </a:r>
            <a:r>
              <a:rPr lang="zh-CN" altLang="en-US"/>
              <a:t>、</a:t>
            </a:r>
            <a:r>
              <a:rPr lang="zh-CN" altLang="en-US"/>
              <a:t>不可能使用现有的单一视图数据集进行培训。</a:t>
            </a:r>
            <a:endParaRPr lang="zh-CN" altLang="en-US"/>
          </a:p>
          <a:p>
            <a:endParaRPr lang="zh-CN" altLang="en-US"/>
          </a:p>
          <a:p>
            <a:r>
              <a:rPr lang="en-US" altLang="zh-CN"/>
              <a:t>3</a:t>
            </a:r>
            <a:r>
              <a:rPr lang="zh-CN" altLang="en-US"/>
              <a:t>、</a:t>
            </a:r>
            <a:r>
              <a:rPr lang="zh-CN" altLang="en-US"/>
              <a:t>镜面和透明表面会产生不一致的深度。</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这是第二篇论文。这篇论文的主要内容是同时从无监督和有监督的深度线索中训练C N </a:t>
            </a:r>
            <a:r>
              <a:rPr lang="en-US" altLang="zh-CN"/>
              <a:t>N</a:t>
            </a:r>
            <a:r>
              <a:rPr lang="zh-CN" altLang="en-US"/>
              <a:t>，以实现单一图像深度预测。</a:t>
            </a:r>
            <a:endParaRPr lang="zh-CN" altLang="en-US"/>
          </a:p>
          <a:p>
            <a:r>
              <a:rPr lang="zh-CN" altLang="en-US"/>
              <a:t>对于有监督的训练，我们使用（稀疏）地面真实深度读数从一个补充传感线索，如三维激光。</a:t>
            </a:r>
            <a:endParaRPr lang="zh-CN" altLang="en-US"/>
          </a:p>
          <a:p>
            <a:r>
              <a:rPr lang="zh-CN" altLang="en-US"/>
              <a:t>无监督的直接图像对齐补充了地面真实测量，其训练信号完全基于立体图像和图像的预测深度图。</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24.wmf"/><Relationship Id="rId7" Type="http://schemas.openxmlformats.org/officeDocument/2006/relationships/oleObject" Target="../embeddings/oleObject4.bin"/><Relationship Id="rId6" Type="http://schemas.openxmlformats.org/officeDocument/2006/relationships/image" Target="../media/image23.wmf"/><Relationship Id="rId5" Type="http://schemas.openxmlformats.org/officeDocument/2006/relationships/oleObject" Target="../embeddings/oleObject3.bin"/><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3" Type="http://schemas.openxmlformats.org/officeDocument/2006/relationships/notesSlide" Target="../notesSlides/notesSlide11.xml"/><Relationship Id="rId12" Type="http://schemas.openxmlformats.org/officeDocument/2006/relationships/vmlDrawing" Target="../drawings/vmlDrawing2.vml"/><Relationship Id="rId11" Type="http://schemas.openxmlformats.org/officeDocument/2006/relationships/slideLayout" Target="../slideLayouts/slideLayout2.xml"/><Relationship Id="rId10" Type="http://schemas.openxmlformats.org/officeDocument/2006/relationships/image" Target="../media/image25.wmf"/><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10.wmf"/><Relationship Id="rId4" Type="http://schemas.openxmlformats.org/officeDocument/2006/relationships/oleObject" Target="../embeddings/oleObject2.bin"/><Relationship Id="rId3" Type="http://schemas.openxmlformats.org/officeDocument/2006/relationships/image" Target="../media/image9.wmf"/><Relationship Id="rId2" Type="http://schemas.openxmlformats.org/officeDocument/2006/relationships/oleObject" Target="../embeddings/oleObject1.bin"/><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24000" y="961708"/>
            <a:ext cx="9144000" cy="2387600"/>
          </a:xfrm>
        </p:spPr>
        <p:txBody>
          <a:bodyPr>
            <a:normAutofit fontScale="90000"/>
          </a:bodyPr>
          <a:p>
            <a:r>
              <a:rPr lang="en-US" altLang="zh-CN" sz="8000"/>
              <a:t>2017 CVPR </a:t>
            </a:r>
            <a:br>
              <a:rPr lang="en-US" altLang="zh-CN" sz="8000"/>
            </a:br>
            <a:r>
              <a:rPr lang="en-US" altLang="zh-CN" sz="8000"/>
              <a:t>Paper Reading Group</a:t>
            </a:r>
            <a:endParaRPr lang="en-US" altLang="zh-CN" sz="8000"/>
          </a:p>
        </p:txBody>
      </p:sp>
      <p:sp>
        <p:nvSpPr>
          <p:cNvPr id="3" name="副标题 2"/>
          <p:cNvSpPr>
            <a:spLocks noGrp="1"/>
          </p:cNvSpPr>
          <p:nvPr>
            <p:ph type="subTitle" idx="1"/>
          </p:nvPr>
        </p:nvSpPr>
        <p:spPr>
          <a:xfrm>
            <a:off x="1524000" y="4160203"/>
            <a:ext cx="9144000" cy="1655762"/>
          </a:xfrm>
        </p:spPr>
        <p:txBody>
          <a:bodyPr>
            <a:normAutofit lnSpcReduction="20000"/>
          </a:bodyPr>
          <a:p>
            <a:endParaRPr lang="en-US" altLang="zh-CN"/>
          </a:p>
          <a:p>
            <a:endParaRPr lang="en-US" altLang="zh-CN"/>
          </a:p>
          <a:p>
            <a:r>
              <a:rPr lang="en-US" altLang="zh-CN"/>
              <a:t>vision@ouc</a:t>
            </a:r>
            <a:endParaRPr lang="en-US" altLang="zh-CN"/>
          </a:p>
          <a:p>
            <a:r>
              <a:rPr lang="en-US" altLang="zh-CN"/>
              <a:t>Shaoyong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pPr algn="ctr"/>
            <a:r>
              <a:rPr lang="zh-CN" altLang="en-US"/>
              <a:t>Semi-Supervised Deep Learning for Monocular Depth Map Prediction</a:t>
            </a:r>
            <a:endParaRPr lang="zh-CN" altLang="en-US"/>
          </a:p>
        </p:txBody>
      </p:sp>
      <p:sp>
        <p:nvSpPr>
          <p:cNvPr id="3" name="内容占位符 2"/>
          <p:cNvSpPr>
            <a:spLocks noGrp="1"/>
          </p:cNvSpPr>
          <p:nvPr>
            <p:ph idx="1"/>
          </p:nvPr>
        </p:nvSpPr>
        <p:spPr/>
        <p:txBody>
          <a:bodyPr/>
          <a:p>
            <a:pPr marL="0" indent="0" algn="ctr">
              <a:buNone/>
            </a:pPr>
            <a:r>
              <a:rPr lang="zh-CN" altLang="en-US"/>
              <a:t>Yevhen Kuznietsov    Jörg Stückler    Bastian Leibe</a:t>
            </a:r>
            <a:endParaRPr lang="zh-CN" altLang="en-US"/>
          </a:p>
          <a:p>
            <a:pPr marL="0" indent="0" algn="ctr">
              <a:buNone/>
            </a:pPr>
            <a:r>
              <a:rPr lang="zh-CN" altLang="en-US"/>
              <a:t>Computer Vision Group, Visual Computing Institute, RWTH Aachen University</a:t>
            </a:r>
            <a:endParaRPr lang="zh-CN" altLang="en-US"/>
          </a:p>
        </p:txBody>
      </p:sp>
      <p:pic>
        <p:nvPicPr>
          <p:cNvPr id="6" name="内容占位符 3"/>
          <p:cNvPicPr>
            <a:picLocks noChangeAspect="1"/>
          </p:cNvPicPr>
          <p:nvPr/>
        </p:nvPicPr>
        <p:blipFill>
          <a:blip r:embed="rId1"/>
          <a:stretch>
            <a:fillRect/>
          </a:stretch>
        </p:blipFill>
        <p:spPr>
          <a:xfrm>
            <a:off x="3774440" y="3239135"/>
            <a:ext cx="4643120" cy="32454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Content</a:t>
            </a:r>
            <a:endParaRPr lang="en-US" altLang="zh-CN"/>
          </a:p>
        </p:txBody>
      </p:sp>
      <p:pic>
        <p:nvPicPr>
          <p:cNvPr id="6" name="图片 5"/>
          <p:cNvPicPr>
            <a:picLocks noChangeAspect="1"/>
          </p:cNvPicPr>
          <p:nvPr/>
        </p:nvPicPr>
        <p:blipFill>
          <a:blip r:embed="rId1"/>
          <a:stretch>
            <a:fillRect/>
          </a:stretch>
        </p:blipFill>
        <p:spPr>
          <a:xfrm>
            <a:off x="1598930" y="1959610"/>
            <a:ext cx="8573135" cy="2974340"/>
          </a:xfrm>
          <a:prstGeom prst="rect">
            <a:avLst/>
          </a:prstGeom>
        </p:spPr>
      </p:pic>
      <p:sp>
        <p:nvSpPr>
          <p:cNvPr id="7" name="内容占位符 6"/>
          <p:cNvSpPr/>
          <p:nvPr>
            <p:ph idx="1"/>
          </p:nvPr>
        </p:nvSpPr>
        <p:spPr>
          <a:xfrm>
            <a:off x="627380" y="1572895"/>
            <a:ext cx="10515600" cy="1478280"/>
          </a:xfrm>
        </p:spPr>
        <p:txBody>
          <a:bodyPr/>
          <a:p>
            <a:endParaRPr lang="zh-CN" altLang="en-US"/>
          </a:p>
        </p:txBody>
      </p:sp>
      <p:sp>
        <p:nvSpPr>
          <p:cNvPr id="8" name="文本框 7"/>
          <p:cNvSpPr txBox="1"/>
          <p:nvPr/>
        </p:nvSpPr>
        <p:spPr>
          <a:xfrm>
            <a:off x="2204720" y="5163820"/>
            <a:ext cx="7360285" cy="368300"/>
          </a:xfrm>
          <a:prstGeom prst="rect">
            <a:avLst/>
          </a:prstGeom>
          <a:noFill/>
        </p:spPr>
        <p:txBody>
          <a:bodyPr wrap="square" rtlCol="0">
            <a:spAutoFit/>
          </a:bodyPr>
          <a:p>
            <a:pPr algn="ctr"/>
            <a:r>
              <a:rPr lang="en-US" altLang="zh-CN"/>
              <a:t>Components and inputs of semi-supervised loss function</a:t>
            </a: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Model architecture</a:t>
            </a:r>
            <a:endParaRPr lang="zh-CN" altLang="en-US"/>
          </a:p>
        </p:txBody>
      </p:sp>
      <p:pic>
        <p:nvPicPr>
          <p:cNvPr id="4" name="内容占位符 3"/>
          <p:cNvPicPr>
            <a:picLocks noChangeAspect="1"/>
          </p:cNvPicPr>
          <p:nvPr>
            <p:ph idx="1"/>
          </p:nvPr>
        </p:nvPicPr>
        <p:blipFill>
          <a:blip r:embed="rId1"/>
          <a:stretch>
            <a:fillRect/>
          </a:stretch>
        </p:blipFill>
        <p:spPr>
          <a:xfrm>
            <a:off x="838200" y="1369060"/>
            <a:ext cx="10515600" cy="2228215"/>
          </a:xfrm>
          <a:prstGeom prst="rect">
            <a:avLst/>
          </a:prstGeom>
        </p:spPr>
      </p:pic>
      <p:grpSp>
        <p:nvGrpSpPr>
          <p:cNvPr id="15" name="组合 14"/>
          <p:cNvGrpSpPr/>
          <p:nvPr/>
        </p:nvGrpSpPr>
        <p:grpSpPr>
          <a:xfrm>
            <a:off x="497205" y="3890645"/>
            <a:ext cx="11234420" cy="1977154"/>
            <a:chOff x="1320" y="6264"/>
            <a:chExt cx="16799" cy="2271"/>
          </a:xfrm>
        </p:grpSpPr>
        <p:pic>
          <p:nvPicPr>
            <p:cNvPr id="5" name="图片 4"/>
            <p:cNvPicPr>
              <a:picLocks noChangeAspect="1"/>
            </p:cNvPicPr>
            <p:nvPr/>
          </p:nvPicPr>
          <p:blipFill>
            <a:blip r:embed="rId2"/>
            <a:stretch>
              <a:fillRect/>
            </a:stretch>
          </p:blipFill>
          <p:spPr>
            <a:xfrm>
              <a:off x="1320" y="6559"/>
              <a:ext cx="6007" cy="1205"/>
            </a:xfrm>
            <a:prstGeom prst="rect">
              <a:avLst/>
            </a:prstGeom>
          </p:spPr>
        </p:pic>
        <p:pic>
          <p:nvPicPr>
            <p:cNvPr id="6" name="图片 5"/>
            <p:cNvPicPr>
              <a:picLocks noChangeAspect="1"/>
            </p:cNvPicPr>
            <p:nvPr/>
          </p:nvPicPr>
          <p:blipFill>
            <a:blip r:embed="rId3"/>
            <a:stretch>
              <a:fillRect/>
            </a:stretch>
          </p:blipFill>
          <p:spPr>
            <a:xfrm>
              <a:off x="7595" y="6411"/>
              <a:ext cx="4983" cy="1501"/>
            </a:xfrm>
            <a:prstGeom prst="rect">
              <a:avLst/>
            </a:prstGeom>
          </p:spPr>
        </p:pic>
        <p:pic>
          <p:nvPicPr>
            <p:cNvPr id="7" name="图片 6"/>
            <p:cNvPicPr>
              <a:picLocks noChangeAspect="1"/>
            </p:cNvPicPr>
            <p:nvPr/>
          </p:nvPicPr>
          <p:blipFill>
            <a:blip r:embed="rId4"/>
            <a:stretch>
              <a:fillRect/>
            </a:stretch>
          </p:blipFill>
          <p:spPr>
            <a:xfrm>
              <a:off x="12845" y="6264"/>
              <a:ext cx="5274" cy="1795"/>
            </a:xfrm>
            <a:prstGeom prst="rect">
              <a:avLst/>
            </a:prstGeom>
          </p:spPr>
        </p:pic>
        <p:graphicFrame>
          <p:nvGraphicFramePr>
            <p:cNvPr id="11" name="对象 10">
              <a:hlinkClick r:id="" action="ppaction://ole?verb="/>
            </p:cNvPr>
            <p:cNvGraphicFramePr>
              <a:graphicFrameLocks noChangeAspect="1"/>
            </p:cNvGraphicFramePr>
            <p:nvPr/>
          </p:nvGraphicFramePr>
          <p:xfrm>
            <a:off x="2272" y="8156"/>
            <a:ext cx="4097" cy="379"/>
          </p:xfrm>
          <a:graphic>
            <a:graphicData uri="http://schemas.openxmlformats.org/presentationml/2006/ole">
              <mc:AlternateContent xmlns:mc="http://schemas.openxmlformats.org/markup-compatibility/2006">
                <mc:Choice xmlns:v="urn:schemas-microsoft-com:vml" Requires="v">
                  <p:oleObj spid="_x0000_s1027" name="" r:id="rId5" imgW="1993900" imgH="241300" progId="Equation.KSEE3">
                    <p:embed/>
                  </p:oleObj>
                </mc:Choice>
                <mc:Fallback>
                  <p:oleObj name="" r:id="rId5" imgW="1993900" imgH="241300" progId="Equation.KSEE3">
                    <p:embed/>
                    <p:pic>
                      <p:nvPicPr>
                        <p:cNvPr id="0" name="图片 1026"/>
                        <p:cNvPicPr/>
                        <p:nvPr/>
                      </p:nvPicPr>
                      <p:blipFill>
                        <a:blip r:embed="rId6"/>
                        <a:stretch>
                          <a:fillRect/>
                        </a:stretch>
                      </p:blipFill>
                      <p:spPr>
                        <a:xfrm>
                          <a:off x="2272" y="8156"/>
                          <a:ext cx="4097" cy="379"/>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7941" y="8156"/>
            <a:ext cx="4291" cy="379"/>
          </p:xfrm>
          <a:graphic>
            <a:graphicData uri="http://schemas.openxmlformats.org/presentationml/2006/ole">
              <mc:AlternateContent xmlns:mc="http://schemas.openxmlformats.org/markup-compatibility/2006">
                <mc:Choice xmlns:v="urn:schemas-microsoft-com:vml" Requires="v">
                  <p:oleObj spid="_x0000_s1027" name="" r:id="rId7" imgW="2032000" imgH="241300" progId="Equation.KSEE3">
                    <p:embed/>
                  </p:oleObj>
                </mc:Choice>
                <mc:Fallback>
                  <p:oleObj name="" r:id="rId7" imgW="2032000" imgH="241300" progId="Equation.KSEE3">
                    <p:embed/>
                    <p:pic>
                      <p:nvPicPr>
                        <p:cNvPr id="0" name="图片 1026"/>
                        <p:cNvPicPr/>
                        <p:nvPr/>
                      </p:nvPicPr>
                      <p:blipFill>
                        <a:blip r:embed="rId8"/>
                        <a:stretch>
                          <a:fillRect/>
                        </a:stretch>
                      </p:blipFill>
                      <p:spPr>
                        <a:xfrm>
                          <a:off x="7941" y="8156"/>
                          <a:ext cx="4291" cy="379"/>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15141" y="8206"/>
            <a:ext cx="682" cy="279"/>
          </p:xfrm>
          <a:graphic>
            <a:graphicData uri="http://schemas.openxmlformats.org/presentationml/2006/ole">
              <mc:AlternateContent xmlns:mc="http://schemas.openxmlformats.org/markup-compatibility/2006">
                <mc:Choice xmlns:v="urn:schemas-microsoft-com:vml" Requires="v">
                  <p:oleObj spid="_x0000_s14" name="" r:id="rId9" imgW="330200" imgH="177165" progId="Equation.KSEE3">
                    <p:embed/>
                  </p:oleObj>
                </mc:Choice>
                <mc:Fallback>
                  <p:oleObj name="" r:id="rId9" imgW="330200" imgH="177165" progId="Equation.KSEE3">
                    <p:embed/>
                    <p:pic>
                      <p:nvPicPr>
                        <p:cNvPr id="0" name="图片 1026"/>
                        <p:cNvPicPr/>
                        <p:nvPr/>
                      </p:nvPicPr>
                      <p:blipFill>
                        <a:blip r:embed="rId10"/>
                        <a:stretch>
                          <a:fillRect/>
                        </a:stretch>
                      </p:blipFill>
                      <p:spPr>
                        <a:xfrm>
                          <a:off x="15141" y="8206"/>
                          <a:ext cx="682" cy="279"/>
                        </a:xfrm>
                        <a:prstGeom prst="rect">
                          <a:avLst/>
                        </a:prstGeom>
                      </p:spPr>
                    </p:pic>
                  </p:oleObj>
                </mc:Fallback>
              </mc:AlternateContent>
            </a:graphicData>
          </a:graphic>
        </p:graphicFrame>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 Results</a:t>
            </a:r>
            <a:endParaRPr lang="zh-CN" altLang="en-US"/>
          </a:p>
        </p:txBody>
      </p:sp>
      <p:pic>
        <p:nvPicPr>
          <p:cNvPr id="4" name="内容占位符 3"/>
          <p:cNvPicPr>
            <a:picLocks noChangeAspect="1"/>
          </p:cNvPicPr>
          <p:nvPr>
            <p:ph idx="1"/>
          </p:nvPr>
        </p:nvPicPr>
        <p:blipFill>
          <a:blip r:embed="rId1"/>
          <a:stretch>
            <a:fillRect/>
          </a:stretch>
        </p:blipFill>
        <p:spPr>
          <a:xfrm>
            <a:off x="838200" y="2204720"/>
            <a:ext cx="3138170" cy="3172460"/>
          </a:xfrm>
          <a:prstGeom prst="rect">
            <a:avLst/>
          </a:prstGeom>
        </p:spPr>
      </p:pic>
      <p:pic>
        <p:nvPicPr>
          <p:cNvPr id="7" name="图片 6"/>
          <p:cNvPicPr>
            <a:picLocks noChangeAspect="1"/>
          </p:cNvPicPr>
          <p:nvPr/>
        </p:nvPicPr>
        <p:blipFill>
          <a:blip r:embed="rId2"/>
          <a:stretch>
            <a:fillRect/>
          </a:stretch>
        </p:blipFill>
        <p:spPr>
          <a:xfrm>
            <a:off x="4155440" y="2038350"/>
            <a:ext cx="3386455" cy="3338830"/>
          </a:xfrm>
          <a:prstGeom prst="rect">
            <a:avLst/>
          </a:prstGeom>
        </p:spPr>
      </p:pic>
      <p:pic>
        <p:nvPicPr>
          <p:cNvPr id="8" name="图片 7"/>
          <p:cNvPicPr>
            <a:picLocks noChangeAspect="1"/>
          </p:cNvPicPr>
          <p:nvPr/>
        </p:nvPicPr>
        <p:blipFill>
          <a:blip r:embed="rId3"/>
          <a:stretch>
            <a:fillRect/>
          </a:stretch>
        </p:blipFill>
        <p:spPr>
          <a:xfrm>
            <a:off x="7984490" y="2084070"/>
            <a:ext cx="3269615" cy="32931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838200" y="873760"/>
            <a:ext cx="10515600" cy="4351338"/>
          </a:xfrm>
        </p:spPr>
        <p:txBody>
          <a:bodyPr/>
          <a:p>
            <a:pPr algn="ctr"/>
            <a:endParaRPr lang="zh-CN" altLang="en-US"/>
          </a:p>
          <a:p>
            <a:pPr algn="ctr"/>
            <a:endParaRPr lang="zh-CN" altLang="en-US"/>
          </a:p>
          <a:p>
            <a:pPr marL="0" indent="0" algn="ctr">
              <a:buNone/>
            </a:pPr>
            <a:endParaRPr lang="zh-CN" altLang="en-US"/>
          </a:p>
          <a:p>
            <a:pPr marL="0" indent="0" algn="ctr">
              <a:buNone/>
            </a:pPr>
            <a:r>
              <a:rPr lang="en-US" altLang="zh-CN" sz="13800"/>
              <a:t>Q&amp;A</a:t>
            </a:r>
            <a:endParaRPr lang="en-US" altLang="zh-CN" sz="13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24000" y="192088"/>
            <a:ext cx="9144000" cy="2387600"/>
          </a:xfrm>
        </p:spPr>
        <p:txBody>
          <a:bodyPr/>
          <a:p>
            <a:r>
              <a:rPr lang="zh-CN" altLang="en-US"/>
              <a:t>Depth Map Prediction</a:t>
            </a:r>
            <a:endParaRPr lang="zh-CN" altLang="en-US"/>
          </a:p>
        </p:txBody>
      </p:sp>
      <p:sp>
        <p:nvSpPr>
          <p:cNvPr id="3" name="副标题 2"/>
          <p:cNvSpPr>
            <a:spLocks noGrp="1"/>
          </p:cNvSpPr>
          <p:nvPr>
            <p:ph type="subTitle" idx="1"/>
          </p:nvPr>
        </p:nvSpPr>
        <p:spPr/>
        <p:txBody>
          <a:bodyPr/>
          <a:p>
            <a:endParaRPr lang="zh-CN" altLang="en-US"/>
          </a:p>
        </p:txBody>
      </p:sp>
      <p:pic>
        <p:nvPicPr>
          <p:cNvPr id="4" name="图片 3"/>
          <p:cNvPicPr>
            <a:picLocks noChangeAspect="1"/>
          </p:cNvPicPr>
          <p:nvPr/>
        </p:nvPicPr>
        <p:blipFill>
          <a:blip r:embed="rId1"/>
          <a:stretch>
            <a:fillRect/>
          </a:stretch>
        </p:blipFill>
        <p:spPr>
          <a:xfrm>
            <a:off x="1391285" y="3655060"/>
            <a:ext cx="4423410" cy="1603375"/>
          </a:xfrm>
          <a:prstGeom prst="rect">
            <a:avLst/>
          </a:prstGeom>
        </p:spPr>
      </p:pic>
      <p:pic>
        <p:nvPicPr>
          <p:cNvPr id="5" name="图片 4"/>
          <p:cNvPicPr>
            <a:picLocks noChangeAspect="1"/>
          </p:cNvPicPr>
          <p:nvPr/>
        </p:nvPicPr>
        <p:blipFill>
          <a:blip r:embed="rId2"/>
          <a:stretch>
            <a:fillRect/>
          </a:stretch>
        </p:blipFill>
        <p:spPr>
          <a:xfrm>
            <a:off x="6376670" y="3655060"/>
            <a:ext cx="4422775" cy="16027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Related applications</a:t>
            </a:r>
            <a:endParaRPr lang="zh-CN" altLang="en-US"/>
          </a:p>
        </p:txBody>
      </p:sp>
      <p:sp>
        <p:nvSpPr>
          <p:cNvPr id="3" name="内容占位符 2"/>
          <p:cNvSpPr>
            <a:spLocks noGrp="1"/>
          </p:cNvSpPr>
          <p:nvPr>
            <p:ph idx="1"/>
          </p:nvPr>
        </p:nvSpPr>
        <p:spPr>
          <a:xfrm>
            <a:off x="838200" y="1200150"/>
            <a:ext cx="10515600" cy="4351338"/>
          </a:xfrm>
        </p:spPr>
        <p:txBody>
          <a:bodyPr>
            <a:normAutofit lnSpcReduction="10000"/>
          </a:bodyPr>
          <a:p>
            <a:pPr marL="0" indent="0">
              <a:buNone/>
            </a:pPr>
            <a:endParaRPr lang="zh-CN" altLang="en-US" sz="2000"/>
          </a:p>
          <a:p>
            <a:r>
              <a:rPr lang="zh-CN" altLang="en-US" sz="2000"/>
              <a:t>Shuran Song, Fisher Yu, Andy Zeng, Angel X. Chang, Manolis Savva, Thomas Funkhouser</a:t>
            </a:r>
            <a:r>
              <a:rPr lang="en-US" altLang="zh-CN" sz="2000"/>
              <a:t>.</a:t>
            </a:r>
            <a:endParaRPr lang="en-US" altLang="zh-CN" sz="2000"/>
          </a:p>
          <a:p>
            <a:pPr marL="0" indent="0">
              <a:buNone/>
            </a:pPr>
            <a:r>
              <a:rPr lang="zh-CN" altLang="en-US" sz="2000"/>
              <a:t>    Semantic Scene Completion from a Single Depth Image</a:t>
            </a:r>
            <a:r>
              <a:rPr lang="en-US" altLang="zh-CN" sz="2000"/>
              <a:t>. </a:t>
            </a:r>
            <a:r>
              <a:rPr lang="en-US" altLang="zh-CN" sz="2000">
                <a:sym typeface="+mn-ea"/>
              </a:rPr>
              <a:t>In CVPR, 2017</a:t>
            </a:r>
            <a:endParaRPr lang="en-US" altLang="zh-CN" sz="2000"/>
          </a:p>
          <a:p>
            <a:pPr algn="l"/>
            <a:r>
              <a:rPr lang="zh-CN" altLang="en-US" sz="2000"/>
              <a:t>Zhuo Deng, Longin Jan Latecki. </a:t>
            </a:r>
            <a:endParaRPr lang="zh-CN" altLang="en-US" sz="2000"/>
          </a:p>
          <a:p>
            <a:pPr algn="l">
              <a:buNone/>
            </a:pPr>
            <a:r>
              <a:rPr lang="zh-CN" altLang="en-US" sz="2000"/>
              <a:t>    Amodal Detection of 3D Objects:Inferring 3D Bounding Boxes from 2D Ones in RGB-Depth Images. </a:t>
            </a:r>
            <a:r>
              <a:rPr lang="zh-CN" altLang="en-US" sz="2000">
                <a:sym typeface="+mn-ea"/>
              </a:rPr>
              <a:t>    In CVPR, 2017</a:t>
            </a:r>
            <a:endParaRPr lang="zh-CN" altLang="en-US" sz="2000"/>
          </a:p>
          <a:p>
            <a:pPr algn="l"/>
            <a:r>
              <a:rPr lang="zh-CN" altLang="en-US" sz="2000"/>
              <a:t>Liuhao Ge, Hui Liang, Junsong Yuan, Daniel Thalmann. </a:t>
            </a:r>
            <a:endParaRPr lang="zh-CN" altLang="en-US" sz="2000"/>
          </a:p>
          <a:p>
            <a:pPr algn="l">
              <a:buNone/>
            </a:pPr>
            <a:r>
              <a:rPr lang="zh-CN" altLang="en-US" sz="2000"/>
              <a:t>    3D Convolutional Neural Networks for Efficient and Robust Hand Pose Estimation from Single          </a:t>
            </a:r>
            <a:r>
              <a:rPr lang="zh-CN" altLang="en-US" sz="2000">
                <a:sym typeface="+mn-ea"/>
              </a:rPr>
              <a:t>        </a:t>
            </a:r>
            <a:r>
              <a:rPr lang="zh-CN" altLang="en-US" sz="2000"/>
              <a:t>Depth Images. </a:t>
            </a:r>
            <a:r>
              <a:rPr lang="zh-CN" altLang="en-US" sz="2000">
                <a:sym typeface="+mn-ea"/>
              </a:rPr>
              <a:t>In CVPR, 2017    </a:t>
            </a:r>
            <a:endParaRPr lang="zh-CN" altLang="en-US" sz="2000"/>
          </a:p>
          <a:p>
            <a:pPr algn="l"/>
            <a:r>
              <a:rPr lang="zh-CN" altLang="en-US" sz="2000">
                <a:sym typeface="+mn-ea"/>
              </a:rPr>
              <a:t>Amir Arsalan Soltani, Haibin Huang, Jiajun Wu, Tejas D. Kulkarni, Joshua B. Tenenbaum. </a:t>
            </a:r>
            <a:endParaRPr lang="zh-CN" altLang="en-US" sz="2000">
              <a:sym typeface="+mn-ea"/>
            </a:endParaRPr>
          </a:p>
          <a:p>
            <a:pPr algn="l">
              <a:buNone/>
            </a:pPr>
            <a:r>
              <a:rPr lang="zh-CN" altLang="en-US" sz="2000">
                <a:sym typeface="+mn-ea"/>
              </a:rPr>
              <a:t>    Synthesizing 3D Shapes via Modeling Multi-View Depth Maps and Silhouettes with Deep  Generative Networks. In CVPR, 2017</a:t>
            </a:r>
            <a:endParaRPr lang="zh-CN" altLang="en-US" sz="2000">
              <a:sym typeface="+mn-ea"/>
            </a:endParaRPr>
          </a:p>
          <a:p>
            <a:pPr algn="l"/>
            <a:endParaRPr lang="zh-CN" altLang="en-US" sz="2000">
              <a:sym typeface="+mn-ea"/>
            </a:endParaRPr>
          </a:p>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sz="4000"/>
              <a:t>Unsupervised Monocular Depth Estimation with Left-Right Consistency</a:t>
            </a:r>
            <a:endParaRPr lang="zh-CN" altLang="en-US" sz="4000"/>
          </a:p>
        </p:txBody>
      </p:sp>
      <p:sp>
        <p:nvSpPr>
          <p:cNvPr id="3" name="内容占位符 2"/>
          <p:cNvSpPr>
            <a:spLocks noGrp="1"/>
          </p:cNvSpPr>
          <p:nvPr>
            <p:ph idx="1"/>
          </p:nvPr>
        </p:nvSpPr>
        <p:spPr/>
        <p:txBody>
          <a:bodyPr/>
          <a:p>
            <a:pPr marL="0" indent="0" algn="ctr">
              <a:buNone/>
            </a:pPr>
            <a:r>
              <a:rPr lang="zh-CN" altLang="en-US"/>
              <a:t>Clément Godard Oisin Mac Aodha Gabriel J. Brostow</a:t>
            </a:r>
            <a:endParaRPr lang="zh-CN" altLang="en-US"/>
          </a:p>
          <a:p>
            <a:pPr marL="0" indent="0" algn="ctr">
              <a:buNone/>
            </a:pPr>
            <a:r>
              <a:rPr lang="zh-CN" altLang="en-US"/>
              <a:t>University College London </a:t>
            </a:r>
            <a:endParaRPr lang="zh-CN" altLang="en-US"/>
          </a:p>
        </p:txBody>
      </p:sp>
      <p:pic>
        <p:nvPicPr>
          <p:cNvPr id="5" name="图片 4"/>
          <p:cNvPicPr>
            <a:picLocks noChangeAspect="1"/>
          </p:cNvPicPr>
          <p:nvPr/>
        </p:nvPicPr>
        <p:blipFill>
          <a:blip r:embed="rId1"/>
          <a:stretch>
            <a:fillRect/>
          </a:stretch>
        </p:blipFill>
        <p:spPr>
          <a:xfrm>
            <a:off x="7081520" y="3103245"/>
            <a:ext cx="3517265" cy="3385185"/>
          </a:xfrm>
          <a:prstGeom prst="rect">
            <a:avLst/>
          </a:prstGeom>
        </p:spPr>
      </p:pic>
      <p:pic>
        <p:nvPicPr>
          <p:cNvPr id="6" name="图片 5"/>
          <p:cNvPicPr>
            <a:picLocks noChangeAspect="1"/>
          </p:cNvPicPr>
          <p:nvPr/>
        </p:nvPicPr>
        <p:blipFill>
          <a:blip r:embed="rId2"/>
          <a:stretch>
            <a:fillRect/>
          </a:stretch>
        </p:blipFill>
        <p:spPr>
          <a:xfrm>
            <a:off x="1895475" y="3103245"/>
            <a:ext cx="3517265" cy="33851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Content</a:t>
            </a:r>
            <a:endParaRPr lang="zh-CN" altLang="en-US"/>
          </a:p>
        </p:txBody>
      </p:sp>
      <p:pic>
        <p:nvPicPr>
          <p:cNvPr id="6" name="内容占位符 5"/>
          <p:cNvPicPr>
            <a:picLocks noChangeAspect="1"/>
          </p:cNvPicPr>
          <p:nvPr>
            <p:ph idx="1"/>
          </p:nvPr>
        </p:nvPicPr>
        <p:blipFill>
          <a:blip r:embed="rId1"/>
          <a:stretch>
            <a:fillRect/>
          </a:stretch>
        </p:blipFill>
        <p:spPr>
          <a:xfrm>
            <a:off x="1242695" y="1484630"/>
            <a:ext cx="6035040" cy="4351655"/>
          </a:xfrm>
          <a:prstGeom prst="rect">
            <a:avLst/>
          </a:prstGeom>
        </p:spPr>
      </p:pic>
      <p:sp>
        <p:nvSpPr>
          <p:cNvPr id="8" name="文本框 7"/>
          <p:cNvSpPr txBox="1"/>
          <p:nvPr/>
        </p:nvSpPr>
        <p:spPr>
          <a:xfrm>
            <a:off x="7838440" y="1691005"/>
            <a:ext cx="3515360" cy="922020"/>
          </a:xfrm>
          <a:prstGeom prst="rect">
            <a:avLst/>
          </a:prstGeom>
          <a:noFill/>
        </p:spPr>
        <p:txBody>
          <a:bodyPr wrap="square" rtlCol="0">
            <a:spAutoFit/>
          </a:bodyPr>
          <a:p>
            <a:r>
              <a:rPr lang="zh-CN" altLang="en-US"/>
              <a:t>Bilinear Sampling</a:t>
            </a:r>
            <a:endParaRPr lang="zh-CN" altLang="en-US"/>
          </a:p>
          <a:p>
            <a:r>
              <a:rPr lang="zh-CN" altLang="en-US" sz="1200"/>
              <a:t>M. Jaderberg, K. Simonyan, A. Zisserman, and K. Kavukcuoglu. Spatial transformer networks. In NIPS, 2015. 3, 4</a:t>
            </a:r>
            <a:endParaRPr lang="zh-CN" altLang="en-US" sz="1200"/>
          </a:p>
        </p:txBody>
      </p:sp>
      <p:sp>
        <p:nvSpPr>
          <p:cNvPr id="9" name="文本框 8"/>
          <p:cNvSpPr txBox="1"/>
          <p:nvPr/>
        </p:nvSpPr>
        <p:spPr>
          <a:xfrm>
            <a:off x="7838440" y="3288030"/>
            <a:ext cx="3788410" cy="1291590"/>
          </a:xfrm>
          <a:prstGeom prst="rect">
            <a:avLst/>
          </a:prstGeom>
          <a:noFill/>
        </p:spPr>
        <p:txBody>
          <a:bodyPr wrap="square" rtlCol="0">
            <a:spAutoFit/>
          </a:bodyPr>
          <a:p>
            <a:r>
              <a:rPr lang="en-US" altLang="zh-CN"/>
              <a:t>C</a:t>
            </a:r>
            <a:r>
              <a:rPr lang="zh-CN" altLang="en-US"/>
              <a:t>onvolutional </a:t>
            </a:r>
            <a:r>
              <a:rPr lang="en-US" altLang="zh-CN"/>
              <a:t>N</a:t>
            </a:r>
            <a:r>
              <a:rPr lang="zh-CN" altLang="en-US"/>
              <a:t>etwork </a:t>
            </a:r>
            <a:r>
              <a:rPr lang="en-US" altLang="zh-CN"/>
              <a:t>D</a:t>
            </a:r>
            <a:r>
              <a:rPr lang="en-US" altLang="zh-CN">
                <a:sym typeface="+mn-ea"/>
              </a:rPr>
              <a:t>ispnet</a:t>
            </a:r>
            <a:endParaRPr lang="zh-CN" altLang="en-US"/>
          </a:p>
          <a:p>
            <a:r>
              <a:rPr lang="zh-CN" altLang="en-US" sz="1200"/>
              <a:t>N. Mayer, E. Ilg, P. Häusser, P. Fischer, D. Cremers, A. Dosovitskiy, and T. Brox. A large dataset to train convolutional networks for disparity, optical flow, and scene flow estimation. In CVPR,</a:t>
            </a:r>
            <a:endParaRPr lang="zh-CN" altLang="en-US" sz="1200"/>
          </a:p>
          <a:p>
            <a:r>
              <a:rPr lang="zh-CN" altLang="en-US" sz="1200"/>
              <a:t>2016. 2, 3, 4, 5</a:t>
            </a:r>
            <a:endParaRPr lang="zh-CN" altLang="en-US" sz="1200"/>
          </a:p>
        </p:txBody>
      </p:sp>
      <p:sp>
        <p:nvSpPr>
          <p:cNvPr id="10" name="文本框 9"/>
          <p:cNvSpPr txBox="1"/>
          <p:nvPr/>
        </p:nvSpPr>
        <p:spPr>
          <a:xfrm>
            <a:off x="8058785" y="5532120"/>
            <a:ext cx="2906395" cy="368300"/>
          </a:xfrm>
          <a:prstGeom prst="rect">
            <a:avLst/>
          </a:prstGeom>
          <a:noFill/>
        </p:spPr>
        <p:txBody>
          <a:bodyPr wrap="square" rtlCol="0">
            <a:spAutoFit/>
          </a:bodyPr>
          <a:p>
            <a:r>
              <a:rPr lang="zh-CN" altLang="en-US"/>
              <a:t> </a:t>
            </a:r>
            <a:endParaRPr lang="zh-CN" altLang="en-US"/>
          </a:p>
        </p:txBody>
      </p:sp>
      <p:sp>
        <p:nvSpPr>
          <p:cNvPr id="3" name="文本框 2"/>
          <p:cNvSpPr txBox="1"/>
          <p:nvPr/>
        </p:nvSpPr>
        <p:spPr>
          <a:xfrm>
            <a:off x="2204085" y="5836285"/>
            <a:ext cx="4111625" cy="368300"/>
          </a:xfrm>
          <a:prstGeom prst="rect">
            <a:avLst/>
          </a:prstGeom>
          <a:noFill/>
        </p:spPr>
        <p:txBody>
          <a:bodyPr wrap="none" rtlCol="0" anchor="t">
            <a:spAutoFit/>
          </a:bodyPr>
          <a:p>
            <a:r>
              <a:rPr lang="zh-CN" altLang="en-US">
                <a:sym typeface="+mn-ea"/>
              </a:rPr>
              <a:t>Depth Estimation as Image Reconstruction</a:t>
            </a:r>
            <a:endParaRPr lang="zh-CN" altLang="en-US"/>
          </a:p>
        </p:txBody>
      </p:sp>
      <p:sp>
        <p:nvSpPr>
          <p:cNvPr id="4" name="文本框 3"/>
          <p:cNvSpPr txBox="1"/>
          <p:nvPr/>
        </p:nvSpPr>
        <p:spPr>
          <a:xfrm>
            <a:off x="7839075" y="5255260"/>
            <a:ext cx="3514725" cy="922020"/>
          </a:xfrm>
          <a:prstGeom prst="rect">
            <a:avLst/>
          </a:prstGeom>
          <a:noFill/>
        </p:spPr>
        <p:txBody>
          <a:bodyPr wrap="square" rtlCol="0">
            <a:spAutoFit/>
          </a:bodyPr>
          <a:p>
            <a:pPr algn="l">
              <a:buNone/>
            </a:pPr>
            <a:r>
              <a:rPr lang="en-US" altLang="zh-CN"/>
              <a:t>Skip</a:t>
            </a:r>
            <a:endParaRPr lang="en-US" altLang="zh-CN"/>
          </a:p>
          <a:p>
            <a:pPr algn="l">
              <a:buNone/>
            </a:pPr>
            <a:r>
              <a:rPr lang="zh-CN" altLang="en-US" sz="1200"/>
              <a:t>E. Shelhamer, J. Long, and T. Darrell. Fully convolutional networks for semantic segmentation. PAMI, 2016. 2, 4</a:t>
            </a:r>
            <a:endParaRPr lang="zh-CN" altLang="en-US"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67005"/>
            <a:ext cx="10515600" cy="1325563"/>
          </a:xfrm>
        </p:spPr>
        <p:txBody>
          <a:bodyPr/>
          <a:p>
            <a:r>
              <a:rPr lang="zh-CN" altLang="en-US"/>
              <a:t> Model architecture</a:t>
            </a:r>
            <a:endParaRPr lang="zh-CN" altLang="en-US"/>
          </a:p>
        </p:txBody>
      </p:sp>
      <p:pic>
        <p:nvPicPr>
          <p:cNvPr id="5" name="内容占位符 4"/>
          <p:cNvPicPr>
            <a:picLocks noChangeAspect="1"/>
          </p:cNvPicPr>
          <p:nvPr>
            <p:ph idx="1"/>
          </p:nvPr>
        </p:nvPicPr>
        <p:blipFill>
          <a:blip r:embed="rId1"/>
          <a:stretch>
            <a:fillRect/>
          </a:stretch>
        </p:blipFill>
        <p:spPr>
          <a:xfrm>
            <a:off x="5821680" y="1546225"/>
            <a:ext cx="5156200" cy="4351655"/>
          </a:xfrm>
          <a:prstGeom prst="rect">
            <a:avLst/>
          </a:prstGeom>
        </p:spPr>
      </p:pic>
      <p:pic>
        <p:nvPicPr>
          <p:cNvPr id="6" name="图片 5"/>
          <p:cNvPicPr>
            <a:picLocks noChangeAspect="1"/>
          </p:cNvPicPr>
          <p:nvPr/>
        </p:nvPicPr>
        <p:blipFill>
          <a:blip r:embed="rId2"/>
          <a:stretch>
            <a:fillRect/>
          </a:stretch>
        </p:blipFill>
        <p:spPr>
          <a:xfrm>
            <a:off x="1028700" y="1546225"/>
            <a:ext cx="4016375" cy="3681095"/>
          </a:xfrm>
          <a:prstGeom prst="rect">
            <a:avLst/>
          </a:prstGeom>
        </p:spPr>
      </p:pic>
      <p:sp>
        <p:nvSpPr>
          <p:cNvPr id="7" name="文本框 6"/>
          <p:cNvSpPr txBox="1"/>
          <p:nvPr/>
        </p:nvSpPr>
        <p:spPr>
          <a:xfrm>
            <a:off x="1028700" y="5396865"/>
            <a:ext cx="4859655" cy="645160"/>
          </a:xfrm>
          <a:prstGeom prst="rect">
            <a:avLst/>
          </a:prstGeom>
          <a:noFill/>
        </p:spPr>
        <p:txBody>
          <a:bodyPr wrap="square" rtlCol="0" anchor="t">
            <a:spAutoFit/>
          </a:bodyPr>
          <a:p>
            <a:r>
              <a:rPr lang="en-US" altLang="zh-CN">
                <a:solidFill>
                  <a:schemeClr val="tx1"/>
                </a:solidFill>
                <a:uFillTx/>
                <a:ea typeface="宋体" panose="02010600030101010101" pitchFamily="2" charset="-122"/>
              </a:rPr>
              <a:t>disp = pr + loss</a:t>
            </a:r>
            <a:endParaRPr lang="en-US" altLang="zh-CN">
              <a:solidFill>
                <a:schemeClr val="tx1"/>
              </a:solidFill>
              <a:uFillTx/>
              <a:ea typeface="宋体" panose="02010600030101010101" pitchFamily="2" charset="-122"/>
            </a:endParaRPr>
          </a:p>
          <a:p>
            <a:r>
              <a:rPr lang="zh-CN" altLang="en-US">
                <a:solidFill>
                  <a:schemeClr val="tx1"/>
                </a:solidFill>
                <a:uFillTx/>
                <a:ea typeface="宋体" panose="02010600030101010101" pitchFamily="2" charset="-122"/>
              </a:rPr>
              <a:t>The predicted disparity image is output by pr</a:t>
            </a:r>
            <a:endParaRPr lang="zh-CN" altLang="en-US">
              <a:solidFill>
                <a:schemeClr val="tx1"/>
              </a:solidFill>
              <a:uFillTx/>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Loss</a:t>
            </a:r>
            <a:endParaRPr lang="en-US" altLang="zh-CN"/>
          </a:p>
        </p:txBody>
      </p:sp>
      <p:sp>
        <p:nvSpPr>
          <p:cNvPr id="4" name="内容占位符 3"/>
          <p:cNvSpPr/>
          <p:nvPr>
            <p:ph idx="1"/>
          </p:nvPr>
        </p:nvSpPr>
        <p:spPr/>
        <p:txBody>
          <a:bodyPr/>
          <a:p>
            <a:r>
              <a:rPr lang="zh-CN" altLang="en-US"/>
              <a:t>  </a:t>
            </a:r>
            <a:endParaRPr lang="zh-CN" altLang="en-US"/>
          </a:p>
        </p:txBody>
      </p:sp>
      <p:pic>
        <p:nvPicPr>
          <p:cNvPr id="5" name="图片 4"/>
          <p:cNvPicPr>
            <a:picLocks noChangeAspect="1"/>
          </p:cNvPicPr>
          <p:nvPr/>
        </p:nvPicPr>
        <p:blipFill>
          <a:blip r:embed="rId1"/>
          <a:stretch>
            <a:fillRect/>
          </a:stretch>
        </p:blipFill>
        <p:spPr>
          <a:xfrm>
            <a:off x="838200" y="1691005"/>
            <a:ext cx="5424805" cy="3702050"/>
          </a:xfrm>
          <a:prstGeom prst="rect">
            <a:avLst/>
          </a:prstGeom>
        </p:spPr>
      </p:pic>
      <p:graphicFrame>
        <p:nvGraphicFramePr>
          <p:cNvPr id="3" name="对象 2">
            <a:hlinkClick r:id="" action="ppaction://ole?verb="/>
          </p:cNvPr>
          <p:cNvGraphicFramePr>
            <a:graphicFrameLocks noChangeAspect="1"/>
          </p:cNvGraphicFramePr>
          <p:nvPr/>
        </p:nvGraphicFramePr>
        <p:xfrm>
          <a:off x="6503670" y="1215390"/>
          <a:ext cx="4850130" cy="5276850"/>
        </p:xfrm>
        <a:graphic>
          <a:graphicData uri="http://schemas.openxmlformats.org/presentationml/2006/ole">
            <mc:AlternateContent xmlns:mc="http://schemas.openxmlformats.org/markup-compatibility/2006">
              <mc:Choice xmlns:v="urn:schemas-microsoft-com:vml" Requires="v">
                <p:oleObj spid="_x0000_s1025" name="" r:id="rId2" imgW="3022600" imgH="3276600" progId="Equation.KSEE3">
                  <p:embed/>
                </p:oleObj>
              </mc:Choice>
              <mc:Fallback>
                <p:oleObj name="" r:id="rId2" imgW="3022600" imgH="3276600" progId="Equation.KSEE3">
                  <p:embed/>
                  <p:pic>
                    <p:nvPicPr>
                      <p:cNvPr id="0" name="图片 1024"/>
                      <p:cNvPicPr/>
                      <p:nvPr/>
                    </p:nvPicPr>
                    <p:blipFill>
                      <a:blip r:embed="rId3"/>
                      <a:stretch>
                        <a:fillRect/>
                      </a:stretch>
                    </p:blipFill>
                    <p:spPr>
                      <a:xfrm>
                        <a:off x="6503670" y="1215390"/>
                        <a:ext cx="4850130" cy="5276850"/>
                      </a:xfrm>
                      <a:prstGeom prst="rect">
                        <a:avLst/>
                      </a:prstGeom>
                    </p:spPr>
                  </p:pic>
                </p:oleObj>
              </mc:Fallback>
            </mc:AlternateContent>
          </a:graphicData>
        </a:graphic>
      </p:graphicFrame>
      <p:graphicFrame>
        <p:nvGraphicFramePr>
          <p:cNvPr id="16" name="对象 15">
            <a:hlinkClick r:id="" action="ppaction://ole?verb="/>
          </p:cNvPr>
          <p:cNvGraphicFramePr>
            <a:graphicFrameLocks noChangeAspect="1"/>
          </p:cNvGraphicFramePr>
          <p:nvPr/>
        </p:nvGraphicFramePr>
        <p:xfrm>
          <a:off x="5578475" y="1215390"/>
          <a:ext cx="1397000" cy="1117600"/>
        </p:xfrm>
        <a:graphic>
          <a:graphicData uri="http://schemas.openxmlformats.org/presentationml/2006/ole">
            <mc:AlternateContent xmlns:mc="http://schemas.openxmlformats.org/markup-compatibility/2006">
              <mc:Choice xmlns:v="urn:schemas-microsoft-com:vml" Requires="v">
                <p:oleObj spid="_x0000_s1030" name="" r:id="rId4" imgW="914400" imgH="215900" progId="Equation.KSEE3">
                  <p:embed/>
                </p:oleObj>
              </mc:Choice>
              <mc:Fallback>
                <p:oleObj name="" r:id="rId4" imgW="914400" imgH="215900" progId="Equation.KSEE3">
                  <p:embed/>
                  <p:pic>
                    <p:nvPicPr>
                      <p:cNvPr id="0" name="图片 1029"/>
                      <p:cNvPicPr/>
                      <p:nvPr/>
                    </p:nvPicPr>
                    <p:blipFill>
                      <a:blip r:embed="rId5"/>
                      <a:stretch>
                        <a:fillRect/>
                      </a:stretch>
                    </p:blipFill>
                    <p:spPr>
                      <a:xfrm>
                        <a:off x="5578475" y="1215390"/>
                        <a:ext cx="1397000" cy="1117600"/>
                      </a:xfrm>
                      <a:prstGeom prst="rect">
                        <a:avLst/>
                      </a:prstGeom>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Experiment</a:t>
            </a:r>
            <a:endParaRPr lang="zh-CN" altLang="en-US"/>
          </a:p>
        </p:txBody>
      </p:sp>
      <p:pic>
        <p:nvPicPr>
          <p:cNvPr id="4" name="图片 3" descr="depth45"/>
          <p:cNvPicPr>
            <a:picLocks noChangeAspect="1"/>
          </p:cNvPicPr>
          <p:nvPr/>
        </p:nvPicPr>
        <p:blipFill>
          <a:blip r:embed="rId1"/>
          <a:stretch>
            <a:fillRect/>
          </a:stretch>
        </p:blipFill>
        <p:spPr>
          <a:xfrm>
            <a:off x="6492875" y="1691005"/>
            <a:ext cx="4860925" cy="1467485"/>
          </a:xfrm>
          <a:prstGeom prst="rect">
            <a:avLst/>
          </a:prstGeom>
        </p:spPr>
      </p:pic>
      <p:pic>
        <p:nvPicPr>
          <p:cNvPr id="5" name="图片 4" descr="000045_10"/>
          <p:cNvPicPr>
            <a:picLocks noChangeAspect="1"/>
          </p:cNvPicPr>
          <p:nvPr/>
        </p:nvPicPr>
        <p:blipFill>
          <a:blip r:embed="rId2"/>
          <a:stretch>
            <a:fillRect/>
          </a:stretch>
        </p:blipFill>
        <p:spPr>
          <a:xfrm>
            <a:off x="838200" y="1691005"/>
            <a:ext cx="4860925" cy="1467485"/>
          </a:xfrm>
          <a:prstGeom prst="rect">
            <a:avLst/>
          </a:prstGeom>
        </p:spPr>
      </p:pic>
      <p:pic>
        <p:nvPicPr>
          <p:cNvPr id="6" name="内容占位符 5"/>
          <p:cNvPicPr>
            <a:picLocks noChangeAspect="1"/>
          </p:cNvPicPr>
          <p:nvPr>
            <p:ph idx="1"/>
          </p:nvPr>
        </p:nvPicPr>
        <p:blipFill>
          <a:blip r:embed="rId3"/>
          <a:stretch>
            <a:fillRect/>
          </a:stretch>
        </p:blipFill>
        <p:spPr>
          <a:xfrm>
            <a:off x="838200" y="3158490"/>
            <a:ext cx="4859655" cy="1467485"/>
          </a:xfrm>
          <a:prstGeom prst="rect">
            <a:avLst/>
          </a:prstGeom>
        </p:spPr>
      </p:pic>
      <p:pic>
        <p:nvPicPr>
          <p:cNvPr id="7" name="图片 6"/>
          <p:cNvPicPr>
            <a:picLocks noChangeAspect="1"/>
          </p:cNvPicPr>
          <p:nvPr/>
        </p:nvPicPr>
        <p:blipFill>
          <a:blip r:embed="rId4"/>
          <a:stretch>
            <a:fillRect/>
          </a:stretch>
        </p:blipFill>
        <p:spPr>
          <a:xfrm>
            <a:off x="6493510" y="3158490"/>
            <a:ext cx="4860290" cy="1467485"/>
          </a:xfrm>
          <a:prstGeom prst="rect">
            <a:avLst/>
          </a:prstGeom>
        </p:spPr>
      </p:pic>
      <p:pic>
        <p:nvPicPr>
          <p:cNvPr id="8" name="图片 7"/>
          <p:cNvPicPr>
            <a:picLocks noChangeAspect="1"/>
          </p:cNvPicPr>
          <p:nvPr/>
        </p:nvPicPr>
        <p:blipFill>
          <a:blip r:embed="rId5"/>
          <a:stretch>
            <a:fillRect/>
          </a:stretch>
        </p:blipFill>
        <p:spPr>
          <a:xfrm>
            <a:off x="821690" y="4630420"/>
            <a:ext cx="4876165" cy="1471930"/>
          </a:xfrm>
          <a:prstGeom prst="rect">
            <a:avLst/>
          </a:prstGeom>
        </p:spPr>
      </p:pic>
      <p:pic>
        <p:nvPicPr>
          <p:cNvPr id="9" name="图片 8"/>
          <p:cNvPicPr>
            <a:picLocks noChangeAspect="1"/>
          </p:cNvPicPr>
          <p:nvPr/>
        </p:nvPicPr>
        <p:blipFill>
          <a:blip r:embed="rId6"/>
          <a:stretch>
            <a:fillRect/>
          </a:stretch>
        </p:blipFill>
        <p:spPr>
          <a:xfrm>
            <a:off x="6493510" y="4630420"/>
            <a:ext cx="4860290" cy="14674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Conclusion</a:t>
            </a:r>
            <a:endParaRPr lang="zh-CN" altLang="en-US"/>
          </a:p>
        </p:txBody>
      </p:sp>
      <p:sp>
        <p:nvSpPr>
          <p:cNvPr id="3" name="内容占位符 2"/>
          <p:cNvSpPr>
            <a:spLocks noGrp="1"/>
          </p:cNvSpPr>
          <p:nvPr>
            <p:ph idx="1"/>
          </p:nvPr>
        </p:nvSpPr>
        <p:spPr/>
        <p:txBody>
          <a:bodyPr/>
          <a:p>
            <a:r>
              <a:rPr lang="zh-CN" altLang="en-US"/>
              <a:t>there are still some artifacts visible at occlusion boundaries due to the pixels in the occlusion region not being visible in both  images.</a:t>
            </a:r>
            <a:endParaRPr lang="zh-CN" altLang="en-US"/>
          </a:p>
          <a:p>
            <a:pPr marL="0" indent="0">
              <a:buNone/>
            </a:pPr>
            <a:endParaRPr lang="zh-CN" altLang="en-US"/>
          </a:p>
          <a:p>
            <a:r>
              <a:rPr lang="en-US" altLang="zh-CN"/>
              <a:t>It </a:t>
            </a:r>
            <a:r>
              <a:rPr lang="zh-CN" altLang="en-US"/>
              <a:t>not possible to use existing single-view datasets for training purposes</a:t>
            </a:r>
            <a:endParaRPr lang="zh-CN" altLang="en-US"/>
          </a:p>
          <a:p>
            <a:pPr marL="0" indent="0">
              <a:buNone/>
            </a:pPr>
            <a:endParaRPr lang="zh-CN" altLang="en-US"/>
          </a:p>
          <a:p>
            <a:r>
              <a:rPr lang="en-US" altLang="zh-CN"/>
              <a:t>S</a:t>
            </a:r>
            <a:r>
              <a:rPr lang="zh-CN" altLang="en-US"/>
              <a:t>pecular and transparent surfaces will produce inconsistent depths</a:t>
            </a: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2137</Words>
  <Application>WPS 演示</Application>
  <PresentationFormat>宽屏</PresentationFormat>
  <Paragraphs>78</Paragraphs>
  <Slides>14</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5</vt:i4>
      </vt:variant>
      <vt:variant>
        <vt:lpstr>幻灯片标题</vt:lpstr>
      </vt:variant>
      <vt:variant>
        <vt:i4>14</vt:i4>
      </vt:variant>
    </vt:vector>
  </HeadingPairs>
  <TitlesOfParts>
    <vt:vector size="27" baseType="lpstr">
      <vt:lpstr>Arial</vt:lpstr>
      <vt:lpstr>宋体</vt:lpstr>
      <vt:lpstr>Wingdings</vt:lpstr>
      <vt:lpstr>Calibri Light</vt:lpstr>
      <vt:lpstr>Calibri</vt:lpstr>
      <vt:lpstr>微软雅黑</vt:lpstr>
      <vt:lpstr>Arial Unicode MS</vt:lpstr>
      <vt:lpstr>Office 主题</vt:lpstr>
      <vt:lpstr>Equation.KSEE3</vt:lpstr>
      <vt:lpstr>Equation.KSEE3</vt:lpstr>
      <vt:lpstr>Equation.KSEE3</vt:lpstr>
      <vt:lpstr>Equation.KSEE3</vt:lpstr>
      <vt:lpstr>Equation.KSEE3</vt:lpstr>
      <vt:lpstr>PowerPoint 演示文稿</vt:lpstr>
      <vt:lpstr>Depth Map Prediction</vt:lpstr>
      <vt:lpstr>Related applications</vt:lpstr>
      <vt:lpstr>Unsupervised Monocular Depth Estimation with Left-Right Consistency</vt:lpstr>
      <vt:lpstr>Content</vt:lpstr>
      <vt:lpstr> Model architecture</vt:lpstr>
      <vt:lpstr>Loss</vt:lpstr>
      <vt:lpstr>Experiment</vt:lpstr>
      <vt:lpstr>Conclusion</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40</cp:revision>
  <dcterms:created xsi:type="dcterms:W3CDTF">2015-05-05T08:02:00Z</dcterms:created>
  <dcterms:modified xsi:type="dcterms:W3CDTF">2017-07-22T02:29:04Z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2052-10.1.0.6660</vt:lpwstr>
  </property>
</Properties>
</file>